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4660"/>
  </p:normalViewPr>
  <p:slideViewPr>
    <p:cSldViewPr snapToGrid="0">
      <p:cViewPr>
        <p:scale>
          <a:sx n="100" d="100"/>
          <a:sy n="100" d="100"/>
        </p:scale>
        <p:origin x="-77"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7181D6-6D76-4B34-8F3E-C734FF7D20AF}" type="datetimeFigureOut">
              <a:rPr lang="en-US" smtClean="0"/>
              <a:t>12/19/2024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412BB8-1738-4953-8557-D98EEC35A592}" type="slidenum">
              <a:rPr lang="en-US" smtClean="0"/>
              <a:t>‹#›</a:t>
            </a:fld>
            <a:endParaRPr lang="en-US"/>
          </a:p>
        </p:txBody>
      </p:sp>
    </p:spTree>
    <p:extLst>
      <p:ext uri="{BB962C8B-B14F-4D97-AF65-F5344CB8AC3E}">
        <p14:creationId xmlns:p14="http://schemas.microsoft.com/office/powerpoint/2010/main" val="34650512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412BB8-1738-4953-8557-D98EEC35A592}" type="slidenum">
              <a:rPr lang="en-US" smtClean="0"/>
              <a:t>1</a:t>
            </a:fld>
            <a:endParaRPr lang="en-US"/>
          </a:p>
        </p:txBody>
      </p:sp>
    </p:spTree>
    <p:extLst>
      <p:ext uri="{BB962C8B-B14F-4D97-AF65-F5344CB8AC3E}">
        <p14:creationId xmlns:p14="http://schemas.microsoft.com/office/powerpoint/2010/main" val="1249753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AC0C6-D935-9EEB-BBB7-12E8D7A6A7E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317E9C-4E8A-EEC2-1B6F-747B21F5EB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227C72F-CA92-6021-6FD9-E7733240F048}"/>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5" name="Footer Placeholder 4">
            <a:extLst>
              <a:ext uri="{FF2B5EF4-FFF2-40B4-BE49-F238E27FC236}">
                <a16:creationId xmlns:a16="http://schemas.microsoft.com/office/drawing/2014/main" id="{ABF6A968-FEE2-DEDE-13C2-336C23B24E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3ED298-0D68-FAA5-B282-54C8B3040FB8}"/>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12795872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AC639-920D-2861-1028-4A7F119B31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4EFB60-ABD0-E487-B91E-4105329FD53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FCFCCF-8CA9-5ABC-92E8-4AC45F20EB60}"/>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5" name="Footer Placeholder 4">
            <a:extLst>
              <a:ext uri="{FF2B5EF4-FFF2-40B4-BE49-F238E27FC236}">
                <a16:creationId xmlns:a16="http://schemas.microsoft.com/office/drawing/2014/main" id="{415670F3-4327-D5C1-43C1-E6D00E89FA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D4F68F-4A91-5E74-7DBD-019C80AC3F8F}"/>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2839322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CBDDF4-DAB1-9B02-F0AB-AA31F7FE3CB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DA2A7E7-782F-CE94-177E-3785B9C3DA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258E68-D0AD-5110-CFA0-91926F7BCB06}"/>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5" name="Footer Placeholder 4">
            <a:extLst>
              <a:ext uri="{FF2B5EF4-FFF2-40B4-BE49-F238E27FC236}">
                <a16:creationId xmlns:a16="http://schemas.microsoft.com/office/drawing/2014/main" id="{CA72FF84-DCAC-5C00-6DAC-7570B3FF37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A2FFC1-7850-1814-0BE7-20E4B88B87A8}"/>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3787736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5E0D0-E653-2CB7-BAAD-D614923C3AE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ED5E2A-9F7B-8255-ECAC-AAC0B1D551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42AE94-C196-F4D3-BBE9-75E7447060FC}"/>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5" name="Footer Placeholder 4">
            <a:extLst>
              <a:ext uri="{FF2B5EF4-FFF2-40B4-BE49-F238E27FC236}">
                <a16:creationId xmlns:a16="http://schemas.microsoft.com/office/drawing/2014/main" id="{3B151ED2-476A-FE7C-4AEA-A1DD7557B1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5EB6E0-E8D7-C288-622A-9FA10C57BA99}"/>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27484068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BEE50-1FE5-1CB5-00C3-0999976AB6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966F9A8-924B-CD50-9DE6-49CB8FA990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CACD8F-2EB0-30BD-E2FB-6235A12EC01D}"/>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5" name="Footer Placeholder 4">
            <a:extLst>
              <a:ext uri="{FF2B5EF4-FFF2-40B4-BE49-F238E27FC236}">
                <a16:creationId xmlns:a16="http://schemas.microsoft.com/office/drawing/2014/main" id="{85E57970-B41D-AEE4-FEF4-464635936F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3D4F75-4E21-C093-B3B9-D00D73D27032}"/>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1432598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C1BD41-881E-CAC5-0CB1-3F8554306F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F3B2B0-CDD0-4A16-184F-FB9D217281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C5237D-51C7-CA0D-4F6C-47B9542486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B5DFC1-C97C-96D3-D501-F0277C55205A}"/>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6" name="Footer Placeholder 5">
            <a:extLst>
              <a:ext uri="{FF2B5EF4-FFF2-40B4-BE49-F238E27FC236}">
                <a16:creationId xmlns:a16="http://schemas.microsoft.com/office/drawing/2014/main" id="{EFD7A797-0547-EC47-EA01-479BB3CEA7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21CF378-C76C-AA41-831B-B34141C7D1DD}"/>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5904136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DE075-A6FA-35B9-B1A9-BEA202410C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AA89265-CD5E-7034-F801-D1945A820A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550E10-0AE0-7713-1C7D-B949FB1A4C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32A52F-3C4E-AF3F-3065-380A6AE509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CD1E874-2BF3-3C71-CFAA-190587E440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4F328D5-A922-271D-2EAC-CB39A10500E8}"/>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8" name="Footer Placeholder 7">
            <a:extLst>
              <a:ext uri="{FF2B5EF4-FFF2-40B4-BE49-F238E27FC236}">
                <a16:creationId xmlns:a16="http://schemas.microsoft.com/office/drawing/2014/main" id="{0D2A016F-5F5C-971E-BF1E-40F346B70C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A89CB8-7219-8E9B-9FAB-112B78ED9898}"/>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760499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0371D-B248-B198-C553-DA15E0EA7AF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1E78CF1-A64A-1135-7D98-35555CACFB08}"/>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4" name="Footer Placeholder 3">
            <a:extLst>
              <a:ext uri="{FF2B5EF4-FFF2-40B4-BE49-F238E27FC236}">
                <a16:creationId xmlns:a16="http://schemas.microsoft.com/office/drawing/2014/main" id="{6999C9FB-092C-34C3-B4C2-BA14C7B454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1F5ED94-9176-AB49-449F-1013DF11D571}"/>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19987709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54A2C0-5412-A1AD-1D54-D8DB47C96616}"/>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3" name="Footer Placeholder 2">
            <a:extLst>
              <a:ext uri="{FF2B5EF4-FFF2-40B4-BE49-F238E27FC236}">
                <a16:creationId xmlns:a16="http://schemas.microsoft.com/office/drawing/2014/main" id="{8C290A1D-6D34-8987-FFA8-8B01E41CDEE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803FFAF-EA7B-9B6F-C4C3-739B593DB2CA}"/>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939115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82012-0384-95F7-32F1-7270503E78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6DDA1E2-90D7-52E3-E4D5-5B1FABFA16D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003791-C9AF-26DE-F7A8-93DCA2987B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3D5384-3191-EFEC-4295-A9F775FA340C}"/>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6" name="Footer Placeholder 5">
            <a:extLst>
              <a:ext uri="{FF2B5EF4-FFF2-40B4-BE49-F238E27FC236}">
                <a16:creationId xmlns:a16="http://schemas.microsoft.com/office/drawing/2014/main" id="{52CDCB34-18F7-0040-BAF0-2A004765DF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8959D-1844-1372-AAC4-FF689CCE8A28}"/>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2696433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AB0CA-1831-818E-76F6-5AE9E6F410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B64C43-5557-BB05-989B-94FB4C09A8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7EE4DEC-2B47-9D8D-33AF-FAA1B487D2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692ADFE-D233-A26C-8CBB-D4613DCF9171}"/>
              </a:ext>
            </a:extLst>
          </p:cNvPr>
          <p:cNvSpPr>
            <a:spLocks noGrp="1"/>
          </p:cNvSpPr>
          <p:nvPr>
            <p:ph type="dt" sz="half" idx="10"/>
          </p:nvPr>
        </p:nvSpPr>
        <p:spPr/>
        <p:txBody>
          <a:bodyPr/>
          <a:lstStyle/>
          <a:p>
            <a:fld id="{95E9BAAC-DB95-4B6A-8052-175F498F2BA0}" type="datetimeFigureOut">
              <a:rPr lang="en-US" smtClean="0"/>
              <a:t>12/19/2024</a:t>
            </a:fld>
            <a:endParaRPr lang="en-US"/>
          </a:p>
        </p:txBody>
      </p:sp>
      <p:sp>
        <p:nvSpPr>
          <p:cNvPr id="6" name="Footer Placeholder 5">
            <a:extLst>
              <a:ext uri="{FF2B5EF4-FFF2-40B4-BE49-F238E27FC236}">
                <a16:creationId xmlns:a16="http://schemas.microsoft.com/office/drawing/2014/main" id="{14B7ED2D-946A-E15A-0F3D-0BE83EAD30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3DCDA4-0589-2E5F-75F1-BCC4877CD69A}"/>
              </a:ext>
            </a:extLst>
          </p:cNvPr>
          <p:cNvSpPr>
            <a:spLocks noGrp="1"/>
          </p:cNvSpPr>
          <p:nvPr>
            <p:ph type="sldNum" sz="quarter" idx="12"/>
          </p:nvPr>
        </p:nvSpPr>
        <p:spPr/>
        <p:txBody>
          <a:bodyPr/>
          <a:lstStyle/>
          <a:p>
            <a:fld id="{1C5EE42B-9C11-4FC4-8522-813BBA7FFD2D}" type="slidenum">
              <a:rPr lang="en-US" smtClean="0"/>
              <a:t>‹#›</a:t>
            </a:fld>
            <a:endParaRPr lang="en-US"/>
          </a:p>
        </p:txBody>
      </p:sp>
    </p:spTree>
    <p:extLst>
      <p:ext uri="{BB962C8B-B14F-4D97-AF65-F5344CB8AC3E}">
        <p14:creationId xmlns:p14="http://schemas.microsoft.com/office/powerpoint/2010/main" val="1964024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B010BB8-EE84-D4F4-044D-23DB1A45E4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C15A908-1D23-9116-8A25-76C04D1D91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E3BBE7-9A0E-816D-8EE9-AF4DE263FF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5E9BAAC-DB95-4B6A-8052-175F498F2BA0}" type="datetimeFigureOut">
              <a:rPr lang="en-US" smtClean="0"/>
              <a:t>12/19/2024</a:t>
            </a:fld>
            <a:endParaRPr lang="en-US"/>
          </a:p>
        </p:txBody>
      </p:sp>
      <p:sp>
        <p:nvSpPr>
          <p:cNvPr id="5" name="Footer Placeholder 4">
            <a:extLst>
              <a:ext uri="{FF2B5EF4-FFF2-40B4-BE49-F238E27FC236}">
                <a16:creationId xmlns:a16="http://schemas.microsoft.com/office/drawing/2014/main" id="{17A8D179-7A81-8010-21A7-5101816B7EE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FC06BBF-FCAF-52A8-009A-1681C1E3E3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5EE42B-9C11-4FC4-8522-813BBA7FFD2D}" type="slidenum">
              <a:rPr lang="en-US" smtClean="0"/>
              <a:t>‹#›</a:t>
            </a:fld>
            <a:endParaRPr lang="en-US"/>
          </a:p>
        </p:txBody>
      </p:sp>
    </p:spTree>
    <p:extLst>
      <p:ext uri="{BB962C8B-B14F-4D97-AF65-F5344CB8AC3E}">
        <p14:creationId xmlns:p14="http://schemas.microsoft.com/office/powerpoint/2010/main" val="41208792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1FAA5-64A6-1B9A-FED1-3CA06013A596}"/>
              </a:ext>
            </a:extLst>
          </p:cNvPr>
          <p:cNvSpPr>
            <a:spLocks noGrp="1"/>
          </p:cNvSpPr>
          <p:nvPr>
            <p:ph type="ctrTitle"/>
          </p:nvPr>
        </p:nvSpPr>
        <p:spPr/>
        <p:txBody>
          <a:bodyPr>
            <a:normAutofit/>
          </a:bodyPr>
          <a:lstStyle/>
          <a:p>
            <a:r>
              <a:rPr lang="en-US" sz="5000" b="1" dirty="0">
                <a:latin typeface="Times New Roman" panose="02020603050405020304" pitchFamily="18" charset="0"/>
                <a:cs typeface="Times New Roman" panose="02020603050405020304" pitchFamily="18" charset="0"/>
              </a:rPr>
              <a:t>THIẾT KẾ BỐ CỤC TRANG WEB</a:t>
            </a:r>
          </a:p>
        </p:txBody>
      </p:sp>
    </p:spTree>
    <p:extLst>
      <p:ext uri="{BB962C8B-B14F-4D97-AF65-F5344CB8AC3E}">
        <p14:creationId xmlns:p14="http://schemas.microsoft.com/office/powerpoint/2010/main" val="2671518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BF080-E892-27F4-3DBB-5C66B3611319}"/>
              </a:ext>
            </a:extLst>
          </p:cNvPr>
          <p:cNvSpPr>
            <a:spLocks noGrp="1"/>
          </p:cNvSpPr>
          <p:nvPr>
            <p:ph type="title"/>
          </p:nvPr>
        </p:nvSpPr>
        <p:spPr/>
        <p:txBody>
          <a:bodyPr/>
          <a:lstStyle/>
          <a:p>
            <a:r>
              <a:rPr lang="vi-VN" dirty="0"/>
              <a:t>Các Nguyên Tắc Cơ Bản Của Responsive Web Design</a:t>
            </a:r>
            <a:endParaRPr lang="en-US" b="1" dirty="0"/>
          </a:p>
        </p:txBody>
      </p:sp>
      <p:sp>
        <p:nvSpPr>
          <p:cNvPr id="4" name="Rectangle 1">
            <a:extLst>
              <a:ext uri="{FF2B5EF4-FFF2-40B4-BE49-F238E27FC236}">
                <a16:creationId xmlns:a16="http://schemas.microsoft.com/office/drawing/2014/main" id="{B75AC0A8-F44D-A063-AB06-762371139117}"/>
              </a:ext>
            </a:extLst>
          </p:cNvPr>
          <p:cNvSpPr>
            <a:spLocks noGrp="1" noChangeArrowheads="1"/>
          </p:cNvSpPr>
          <p:nvPr>
            <p:ph idx="1"/>
          </p:nvPr>
        </p:nvSpPr>
        <p:spPr bwMode="auto">
          <a:xfrm>
            <a:off x="396240" y="1773634"/>
            <a:ext cx="5317481"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Bố</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cục</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lưới</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linh</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hoạt</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(Flexible Grid Layout):</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2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Sử</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dụng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đơn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vị</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tỷ</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lệ</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như</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phần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trăm</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thay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vì</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pixel.</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Hình</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ảnh</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và</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nội</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dung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linh</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hoạt</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2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Hình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ảnh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giãn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theo</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kích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thước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vùng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chứa</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Media Queries: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2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Áp</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dụng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các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quy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tắc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CSS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khác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nhau</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cho</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từng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thiết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bị</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89050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65CC9-0660-87A6-A2F9-46672C173879}"/>
              </a:ext>
            </a:extLst>
          </p:cNvPr>
          <p:cNvSpPr>
            <a:spLocks noGrp="1"/>
          </p:cNvSpPr>
          <p:nvPr>
            <p:ph type="title"/>
          </p:nvPr>
        </p:nvSpPr>
        <p:spPr/>
        <p:txBody>
          <a:bodyPr/>
          <a:lstStyle/>
          <a:p>
            <a:r>
              <a:rPr lang="vi-VN" dirty="0"/>
              <a:t>Bước 1: Xây Dựng Bố Cục Lưới Linh Hoạt</a:t>
            </a:r>
            <a:endParaRPr lang="en-US" dirty="0"/>
          </a:p>
        </p:txBody>
      </p:sp>
      <p:sp>
        <p:nvSpPr>
          <p:cNvPr id="3" name="Content Placeholder 2">
            <a:extLst>
              <a:ext uri="{FF2B5EF4-FFF2-40B4-BE49-F238E27FC236}">
                <a16:creationId xmlns:a16="http://schemas.microsoft.com/office/drawing/2014/main" id="{63CF76B5-BC21-0BBA-DA68-8A829DE94DD1}"/>
              </a:ext>
            </a:extLst>
          </p:cNvPr>
          <p:cNvSpPr>
            <a:spLocks noGrp="1"/>
          </p:cNvSpPr>
          <p:nvPr>
            <p:ph idx="1"/>
          </p:nvPr>
        </p:nvSpPr>
        <p:spPr/>
        <p:txBody>
          <a:bodyPr>
            <a:normAutofit fontScale="62500" lnSpcReduction="20000"/>
          </a:bodyPr>
          <a:lstStyle/>
          <a:p>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CSS</a:t>
            </a:r>
          </a:p>
          <a:p>
            <a:r>
              <a:rPr lang="en-US" dirty="0" err="1">
                <a:latin typeface="Times New Roman" panose="02020603050405020304" pitchFamily="18" charset="0"/>
                <a:cs typeface="Times New Roman" panose="02020603050405020304" pitchFamily="18" charset="0"/>
              </a:rPr>
              <a:t>Dùng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vị</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hoặc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fr</a:t>
            </a:r>
            <a:r>
              <a:rPr lang="en-US" dirty="0">
                <a:latin typeface="Times New Roman" panose="02020603050405020304" pitchFamily="18" charset="0"/>
                <a:cs typeface="Times New Roman" panose="02020603050405020304" pitchFamily="18" charset="0"/>
              </a:rPr>
              <a:t> (fraction) </a:t>
            </a:r>
            <a:r>
              <a:rPr lang="en-US" dirty="0" err="1">
                <a:latin typeface="Times New Roman" panose="02020603050405020304" pitchFamily="18" charset="0"/>
                <a:cs typeface="Times New Roman" panose="02020603050405020304" pitchFamily="18" charset="0"/>
              </a:rPr>
              <a:t>thay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pixel</a:t>
            </a:r>
          </a:p>
          <a:p>
            <a:r>
              <a:rPr lang="en-US" dirty="0" err="1">
                <a:latin typeface="Times New Roman" panose="02020603050405020304" pitchFamily="18" charset="0"/>
                <a:cs typeface="Times New Roman" panose="02020603050405020304" pitchFamily="18" charset="0"/>
              </a:rPr>
              <a:t>Ví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a:t>
            </a:r>
            <a:r>
              <a:rPr lang="en-US" dirty="0">
                <a:latin typeface="Times New Roman" panose="02020603050405020304" pitchFamily="18" charset="0"/>
                <a:cs typeface="Times New Roman" panose="02020603050405020304" pitchFamily="18" charset="0"/>
              </a:rPr>
              <a:t> CSS:</a:t>
            </a:r>
          </a:p>
          <a:p>
            <a:r>
              <a:rPr lang="en-US" sz="1200" dirty="0">
                <a:latin typeface="Times New Roman" panose="02020603050405020304" pitchFamily="18" charset="0"/>
                <a:cs typeface="Times New Roman" panose="02020603050405020304" pitchFamily="18" charset="0"/>
              </a:rPr>
              <a:t>.container { </a:t>
            </a:r>
          </a:p>
          <a:p>
            <a:r>
              <a:rPr lang="en-US" sz="1200" dirty="0">
                <a:latin typeface="Times New Roman" panose="02020603050405020304" pitchFamily="18" charset="0"/>
                <a:cs typeface="Times New Roman" panose="02020603050405020304" pitchFamily="18" charset="0"/>
              </a:rPr>
              <a:t>display: grid;</a:t>
            </a:r>
          </a:p>
          <a:p>
            <a:r>
              <a:rPr lang="en-US" sz="1200" dirty="0">
                <a:latin typeface="Times New Roman" panose="02020603050405020304" pitchFamily="18" charset="0"/>
                <a:cs typeface="Times New Roman" panose="02020603050405020304" pitchFamily="18" charset="0"/>
              </a:rPr>
              <a:t>  grid-template-columns: repeat(auto-fill, minmax(250px, 1fr));</a:t>
            </a:r>
          </a:p>
          <a:p>
            <a:r>
              <a:rPr lang="en-US" sz="1200" dirty="0">
                <a:latin typeface="Times New Roman" panose="02020603050405020304" pitchFamily="18" charset="0"/>
                <a:cs typeface="Times New Roman" panose="02020603050405020304" pitchFamily="18" charset="0"/>
              </a:rPr>
              <a:t>  gap: 16px;</a:t>
            </a:r>
          </a:p>
          <a:p>
            <a:r>
              <a:rPr lang="en-US" sz="1200" dirty="0">
                <a:latin typeface="Times New Roman" panose="02020603050405020304" pitchFamily="18" charset="0"/>
                <a:cs typeface="Times New Roman" panose="02020603050405020304" pitchFamily="18" charset="0"/>
              </a:rPr>
              <a:t>}</a:t>
            </a:r>
          </a:p>
          <a:p>
            <a:r>
              <a:rPr lang="en-US" sz="1200" dirty="0">
                <a:latin typeface="Times New Roman" panose="02020603050405020304" pitchFamily="18" charset="0"/>
                <a:cs typeface="Times New Roman" panose="02020603050405020304" pitchFamily="18" charset="0"/>
              </a:rPr>
              <a:t>.container {</a:t>
            </a:r>
          </a:p>
          <a:p>
            <a:r>
              <a:rPr lang="en-US" sz="1200" dirty="0">
                <a:latin typeface="Times New Roman" panose="02020603050405020304" pitchFamily="18" charset="0"/>
                <a:cs typeface="Times New Roman" panose="02020603050405020304" pitchFamily="18" charset="0"/>
              </a:rPr>
              <a:t>  display: grid;</a:t>
            </a:r>
          </a:p>
          <a:p>
            <a:r>
              <a:rPr lang="en-US" sz="1200" dirty="0">
                <a:latin typeface="Times New Roman" panose="02020603050405020304" pitchFamily="18" charset="0"/>
                <a:cs typeface="Times New Roman" panose="02020603050405020304" pitchFamily="18" charset="0"/>
              </a:rPr>
              <a:t>  grid-template-columns: repeat(auto-fill, minmax(250px, 25%)); </a:t>
            </a:r>
          </a:p>
          <a:p>
            <a:r>
              <a:rPr lang="en-US" sz="1200" dirty="0">
                <a:latin typeface="Times New Roman" panose="02020603050405020304" pitchFamily="18" charset="0"/>
                <a:cs typeface="Times New Roman" panose="02020603050405020304" pitchFamily="18" charset="0"/>
              </a:rPr>
              <a:t>  gap: 16px;</a:t>
            </a:r>
          </a:p>
          <a:p>
            <a:r>
              <a:rPr lang="en-US" sz="1200"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Lưu</a:t>
            </a:r>
            <a:r>
              <a:rPr lang="en-US" dirty="0">
                <a:latin typeface="Times New Roman" panose="02020603050405020304" pitchFamily="18" charset="0"/>
                <a:cs typeface="Times New Roman" panose="02020603050405020304" pitchFamily="18" charset="0"/>
              </a:rPr>
              <a:t> ý: </a:t>
            </a:r>
            <a:r>
              <a:rPr lang="en-US" dirty="0" err="1">
                <a:latin typeface="Times New Roman" panose="02020603050405020304" pitchFamily="18" charset="0"/>
                <a:cs typeface="Times New Roman" panose="02020603050405020304" pitchFamily="18" charset="0"/>
              </a:rPr>
              <a:t>Khuyến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khích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vì</a:t>
            </a:r>
            <a:r>
              <a:rPr lang="en-US" dirty="0">
                <a:latin typeface="Times New Roman" panose="02020603050405020304" pitchFamily="18" charset="0"/>
                <a:cs typeface="Times New Roman" panose="02020603050405020304" pitchFamily="18" charset="0"/>
              </a:rPr>
              <a:t>: </a:t>
            </a:r>
          </a:p>
          <a:p>
            <a:pPr>
              <a:buFontTx/>
              <a:buChar char="-"/>
            </a:pPr>
            <a:r>
              <a:rPr lang="vi-VN" sz="2400" dirty="0">
                <a:latin typeface="Times New Roman" panose="02020603050405020304" pitchFamily="18" charset="0"/>
                <a:cs typeface="Times New Roman" panose="02020603050405020304" pitchFamily="18" charset="0"/>
              </a:rPr>
              <a:t>Linh hoạt hơn trong việc chia không gian còn lại.</a:t>
            </a:r>
            <a:r>
              <a:rPr lang="en-US" sz="2400" dirty="0">
                <a:latin typeface="Times New Roman" panose="02020603050405020304" pitchFamily="18" charset="0"/>
                <a:cs typeface="Times New Roman" panose="02020603050405020304" pitchFamily="18" charset="0"/>
              </a:rPr>
              <a:t> </a:t>
            </a:r>
          </a:p>
          <a:p>
            <a:pPr>
              <a:buFontTx/>
              <a:buChar char="-"/>
            </a:pPr>
            <a:r>
              <a:rPr lang="en-US" sz="2400" dirty="0" err="1">
                <a:latin typeface="Times New Roman" panose="02020603050405020304" pitchFamily="18" charset="0"/>
                <a:cs typeface="Times New Roman" panose="02020603050405020304" pitchFamily="18" charset="0"/>
              </a:rPr>
              <a:t>Tránh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lỗi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đủ</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cho</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vì</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fr</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tự</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động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điều</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chỉnh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kích</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thước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các</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cột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dựa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trên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không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gian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còn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lại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trong</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khi</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phần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trăm</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có</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thể</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dẫn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đến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tràn</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bố</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cục</a:t>
            </a: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04390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0115E-2382-8DE0-3378-9A6EE88C5705}"/>
              </a:ext>
            </a:extLst>
          </p:cNvPr>
          <p:cNvSpPr>
            <a:spLocks noGrp="1"/>
          </p:cNvSpPr>
          <p:nvPr>
            <p:ph type="title"/>
          </p:nvPr>
        </p:nvSpPr>
        <p:spPr/>
        <p:txBody>
          <a:bodyPr/>
          <a:lstStyle/>
          <a:p>
            <a:r>
              <a:rPr lang="vi-VN" dirty="0"/>
              <a:t>Bước 2: Tối Ưu Hình Ảnh và Nội Dung</a:t>
            </a:r>
          </a:p>
        </p:txBody>
      </p:sp>
      <p:sp>
        <p:nvSpPr>
          <p:cNvPr id="3" name="Content Placeholder 2">
            <a:extLst>
              <a:ext uri="{FF2B5EF4-FFF2-40B4-BE49-F238E27FC236}">
                <a16:creationId xmlns:a16="http://schemas.microsoft.com/office/drawing/2014/main" id="{E8B4C364-5F0E-E5CE-D2E2-03F78B9DC063}"/>
              </a:ext>
            </a:extLst>
          </p:cNvPr>
          <p:cNvSpPr>
            <a:spLocks noGrp="1"/>
          </p:cNvSpPr>
          <p:nvPr>
            <p:ph idx="1"/>
          </p:nvPr>
        </p:nvSpPr>
        <p:spPr/>
        <p:txBody>
          <a:bodyPr/>
          <a:lstStyle/>
          <a:p>
            <a:r>
              <a:rPr lang="en-US" dirty="0" err="1">
                <a:latin typeface="Times New Roman" panose="02020603050405020304" pitchFamily="18" charset="0"/>
                <a:cs typeface="Times New Roman" panose="02020603050405020304" pitchFamily="18" charset="0"/>
              </a:rPr>
              <a:t>Dùng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ảnh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linh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hoạt</a:t>
            </a:r>
            <a:r>
              <a:rPr lang="en-US" dirty="0">
                <a:latin typeface="Times New Roman" panose="02020603050405020304" pitchFamily="18" charset="0"/>
                <a:cs typeface="Times New Roman" panose="02020603050405020304" pitchFamily="18" charset="0"/>
              </a:rPr>
              <a:t> (max-width:100%)</a:t>
            </a:r>
          </a:p>
          <a:p>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kỹ</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thuật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như</a:t>
            </a:r>
            <a:r>
              <a:rPr lang="en-US" dirty="0">
                <a:latin typeface="Times New Roman" panose="02020603050405020304" pitchFamily="18" charset="0"/>
                <a:cs typeface="Times New Roman" panose="02020603050405020304" pitchFamily="18" charset="0"/>
              </a:rPr>
              <a:t> lazy loading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hình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ảnh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video </a:t>
            </a:r>
            <a:r>
              <a:rPr lang="en-US" dirty="0" err="1">
                <a:latin typeface="Times New Roman" panose="02020603050405020304" pitchFamily="18" charset="0"/>
                <a:cs typeface="Times New Roman" panose="02020603050405020304" pitchFamily="18" charset="0"/>
              </a:rPr>
              <a:t>tối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ưu</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Ví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a:t>
            </a:r>
            <a:r>
              <a:rPr lang="en-US" dirty="0">
                <a:latin typeface="Times New Roman" panose="02020603050405020304" pitchFamily="18" charset="0"/>
                <a:cs typeface="Times New Roman" panose="02020603050405020304" pitchFamily="18" charset="0"/>
              </a:rPr>
              <a:t> CSS:</a:t>
            </a:r>
          </a:p>
          <a:p>
            <a:r>
              <a:rPr lang="en-US" sz="1200" dirty="0" err="1">
                <a:latin typeface="Times New Roman" panose="02020603050405020304" pitchFamily="18" charset="0"/>
                <a:cs typeface="Times New Roman" panose="02020603050405020304" pitchFamily="18" charset="0"/>
              </a:rPr>
              <a:t>img</a:t>
            </a:r>
            <a:r>
              <a:rPr lang="en-US" sz="1200" dirty="0">
                <a:latin typeface="Times New Roman" panose="02020603050405020304" pitchFamily="18" charset="0"/>
                <a:cs typeface="Times New Roman" panose="02020603050405020304" pitchFamily="18" charset="0"/>
              </a:rPr>
              <a:t> {</a:t>
            </a:r>
          </a:p>
          <a:p>
            <a:r>
              <a:rPr lang="en-US" sz="1200" dirty="0">
                <a:latin typeface="Times New Roman" panose="02020603050405020304" pitchFamily="18" charset="0"/>
                <a:cs typeface="Times New Roman" panose="02020603050405020304" pitchFamily="18" charset="0"/>
              </a:rPr>
              <a:t>  max-width: 100%;</a:t>
            </a:r>
          </a:p>
          <a:p>
            <a:r>
              <a:rPr lang="en-US" sz="1200" dirty="0">
                <a:latin typeface="Times New Roman" panose="02020603050405020304" pitchFamily="18" charset="0"/>
                <a:cs typeface="Times New Roman" panose="02020603050405020304" pitchFamily="18" charset="0"/>
              </a:rPr>
              <a:t>  height: auto;</a:t>
            </a:r>
          </a:p>
          <a:p>
            <a:r>
              <a:rPr lang="en-US" sz="1200"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Kỹ</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thuật</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lazy loading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tăng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hiệu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suất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tải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trang</a:t>
            </a:r>
            <a:r>
              <a:rPr lang="en-US" dirty="0">
                <a:latin typeface="Times New Roman" panose="02020603050405020304" pitchFamily="18" charset="0"/>
                <a:cs typeface="Times New Roman" panose="02020603050405020304" pitchFamily="18" charset="0"/>
              </a:rPr>
              <a:t>:</a:t>
            </a:r>
          </a:p>
          <a:p>
            <a:r>
              <a:rPr lang="en-US" sz="1200" dirty="0">
                <a:latin typeface="Times New Roman" panose="02020603050405020304" pitchFamily="18" charset="0"/>
                <a:cs typeface="Times New Roman" panose="02020603050405020304" pitchFamily="18" charset="0"/>
              </a:rPr>
              <a:t>&lt;</a:t>
            </a:r>
            <a:r>
              <a:rPr lang="en-US" sz="1200" dirty="0" err="1">
                <a:latin typeface="Times New Roman" panose="02020603050405020304" pitchFamily="18" charset="0"/>
                <a:cs typeface="Times New Roman" panose="02020603050405020304" pitchFamily="18" charset="0"/>
              </a:rPr>
              <a:t>img</a:t>
            </a:r>
            <a:r>
              <a:rPr lang="en-US" sz="1200" dirty="0">
                <a:latin typeface="Times New Roman" panose="02020603050405020304" pitchFamily="18" charset="0"/>
                <a:cs typeface="Times New Roman" panose="02020603050405020304" pitchFamily="18" charset="0"/>
              </a:rPr>
              <a:t> </a:t>
            </a:r>
            <a:r>
              <a:rPr lang="en-US" sz="1200" dirty="0" err="1">
                <a:latin typeface="Times New Roman" panose="02020603050405020304" pitchFamily="18" charset="0"/>
                <a:cs typeface="Times New Roman" panose="02020603050405020304" pitchFamily="18" charset="0"/>
              </a:rPr>
              <a:t>src</a:t>
            </a:r>
            <a:r>
              <a:rPr lang="en-US" sz="1200" dirty="0">
                <a:latin typeface="Times New Roman" panose="02020603050405020304" pitchFamily="18" charset="0"/>
                <a:cs typeface="Times New Roman" panose="02020603050405020304" pitchFamily="18" charset="0"/>
              </a:rPr>
              <a:t>="image.jpg" alt="Example Image" loading="lazy"&gt;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119719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84C5A-0F72-3321-2695-A8EFD2A22C2F}"/>
              </a:ext>
            </a:extLst>
          </p:cNvPr>
          <p:cNvSpPr>
            <a:spLocks noGrp="1"/>
          </p:cNvSpPr>
          <p:nvPr>
            <p:ph type="title"/>
          </p:nvPr>
        </p:nvSpPr>
        <p:spPr/>
        <p:txBody>
          <a:bodyPr/>
          <a:lstStyle/>
          <a:p>
            <a:r>
              <a:rPr lang="es-ES" dirty="0" err="1">
                <a:latin typeface="Times New Roman" panose="02020603050405020304" pitchFamily="18" charset="0"/>
                <a:cs typeface="Times New Roman" panose="02020603050405020304" pitchFamily="18" charset="0"/>
              </a:rPr>
              <a:t>Bước</a:t>
            </a:r>
            <a:r>
              <a:rPr lang="es-ES" dirty="0">
                <a:latin typeface="Times New Roman" panose="02020603050405020304" pitchFamily="18" charset="0"/>
                <a:cs typeface="Times New Roman" panose="02020603050405020304" pitchFamily="18" charset="0"/>
              </a:rPr>
              <a:t> 3: </a:t>
            </a:r>
            <a:r>
              <a:rPr lang="es-ES" dirty="0" err="1">
                <a:latin typeface="Times New Roman" panose="02020603050405020304" pitchFamily="18" charset="0"/>
                <a:cs typeface="Times New Roman" panose="02020603050405020304" pitchFamily="18" charset="0"/>
              </a:rPr>
              <a:t>Sử</a:t>
            </a:r>
            <a:r>
              <a:rPr lang="es-ES" dirty="0">
                <a:latin typeface="Times New Roman" panose="02020603050405020304" pitchFamily="18" charset="0"/>
                <a:cs typeface="Times New Roman" panose="02020603050405020304" pitchFamily="18" charset="0"/>
              </a:rPr>
              <a:t> </a:t>
            </a:r>
            <a:r>
              <a:rPr lang="es-ES" dirty="0" err="1">
                <a:latin typeface="Times New Roman" panose="02020603050405020304" pitchFamily="18" charset="0"/>
                <a:cs typeface="Times New Roman" panose="02020603050405020304" pitchFamily="18" charset="0"/>
              </a:rPr>
              <a:t>Dụng</a:t>
            </a:r>
            <a:r>
              <a:rPr lang="es-ES" dirty="0">
                <a:latin typeface="Times New Roman" panose="02020603050405020304" pitchFamily="18" charset="0"/>
                <a:cs typeface="Times New Roman" panose="02020603050405020304" pitchFamily="18" charset="0"/>
              </a:rPr>
              <a:t> Media </a:t>
            </a:r>
            <a:r>
              <a:rPr lang="es-ES" dirty="0" err="1">
                <a:latin typeface="Times New Roman" panose="02020603050405020304" pitchFamily="18" charset="0"/>
                <a:cs typeface="Times New Roman" panose="02020603050405020304" pitchFamily="18" charset="0"/>
              </a:rPr>
              <a:t>Queries</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8A781D1-A7C7-A38C-6F51-5F0F364475E7}"/>
              </a:ext>
            </a:extLst>
          </p:cNvPr>
          <p:cNvSpPr>
            <a:spLocks noGrp="1"/>
          </p:cNvSpPr>
          <p:nvPr>
            <p:ph idx="1"/>
          </p:nvPr>
        </p:nvSpPr>
        <p:spPr/>
        <p:txBody>
          <a:bodyPr>
            <a:normAutofit/>
          </a:bodyPr>
          <a:lstStyle/>
          <a:p>
            <a:r>
              <a:rPr lang="vi-VN" dirty="0">
                <a:latin typeface="+mj-lt"/>
              </a:rPr>
              <a:t>Media queries cho phép áp dụng CSS khác nhau dựa trên kích thước màn hình</a:t>
            </a:r>
            <a:endParaRPr lang="en-US" dirty="0">
              <a:latin typeface="+mj-lt"/>
            </a:endParaRPr>
          </a:p>
          <a:p>
            <a:r>
              <a:rPr lang="en-US" dirty="0">
                <a:latin typeface="Times New Roman" panose="02020603050405020304" pitchFamily="18" charset="0"/>
                <a:cs typeface="Times New Roman" panose="02020603050405020304" pitchFamily="18" charset="0"/>
              </a:rPr>
              <a:t>Cung </a:t>
            </a:r>
            <a:r>
              <a:rPr lang="en-US" dirty="0" err="1">
                <a:latin typeface="Times New Roman" panose="02020603050405020304" pitchFamily="18" charset="0"/>
                <a:cs typeface="Times New Roman" panose="02020603050405020304" pitchFamily="18" charset="0"/>
              </a:rPr>
              <a:t>cấp</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ngắt</a:t>
            </a:r>
            <a:r>
              <a:rPr lang="en-US" dirty="0">
                <a:latin typeface="Times New Roman" panose="02020603050405020304" pitchFamily="18" charset="0"/>
                <a:cs typeface="Times New Roman" panose="02020603050405020304" pitchFamily="18" charset="0"/>
              </a:rPr>
              <a:t> (breakpoints)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thay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đổi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bố</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cục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kiểu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dáng</a:t>
            </a:r>
            <a:r>
              <a:rPr lang="en-US" dirty="0">
                <a:latin typeface="Times New Roman" panose="02020603050405020304" pitchFamily="18" charset="0"/>
                <a:cs typeface="Times New Roman" panose="02020603050405020304" pitchFamily="18" charset="0"/>
              </a:rPr>
              <a:t>.</a:t>
            </a:r>
          </a:p>
          <a:p>
            <a:r>
              <a:rPr lang="en-US" dirty="0" err="1">
                <a:latin typeface="Times New Roman" panose="02020603050405020304" pitchFamily="18" charset="0"/>
                <a:cs typeface="Times New Roman" panose="02020603050405020304" pitchFamily="18" charset="0"/>
              </a:rPr>
              <a:t>Ví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a:t>
            </a:r>
            <a:r>
              <a:rPr lang="en-US" dirty="0">
                <a:latin typeface="Times New Roman" panose="02020603050405020304" pitchFamily="18" charset="0"/>
                <a:cs typeface="Times New Roman" panose="02020603050405020304" pitchFamily="18" charset="0"/>
              </a:rPr>
              <a:t> Media Queries:</a:t>
            </a:r>
          </a:p>
          <a:p>
            <a:r>
              <a:rPr lang="en-US" sz="1200" dirty="0">
                <a:latin typeface="Times New Roman" panose="02020603050405020304" pitchFamily="18" charset="0"/>
                <a:cs typeface="Times New Roman" panose="02020603050405020304" pitchFamily="18" charset="0"/>
              </a:rPr>
              <a:t>@media (max-width: 768px) {</a:t>
            </a:r>
          </a:p>
          <a:p>
            <a:r>
              <a:rPr lang="en-US" sz="1200" dirty="0">
                <a:latin typeface="Times New Roman" panose="02020603050405020304" pitchFamily="18" charset="0"/>
                <a:cs typeface="Times New Roman" panose="02020603050405020304" pitchFamily="18" charset="0"/>
              </a:rPr>
              <a:t>  .container {</a:t>
            </a:r>
          </a:p>
          <a:p>
            <a:r>
              <a:rPr lang="en-US" sz="1200" dirty="0">
                <a:latin typeface="Times New Roman" panose="02020603050405020304" pitchFamily="18" charset="0"/>
                <a:cs typeface="Times New Roman" panose="02020603050405020304" pitchFamily="18" charset="0"/>
              </a:rPr>
              <a:t>    grid-template-columns: 1fr;</a:t>
            </a:r>
          </a:p>
          <a:p>
            <a:r>
              <a:rPr lang="en-US" sz="1200" dirty="0">
                <a:latin typeface="Times New Roman" panose="02020603050405020304" pitchFamily="18" charset="0"/>
                <a:cs typeface="Times New Roman" panose="02020603050405020304" pitchFamily="18" charset="0"/>
              </a:rPr>
              <a:t>  }</a:t>
            </a:r>
          </a:p>
          <a:p>
            <a:r>
              <a:rPr lang="en-US" sz="1200" dirty="0">
                <a:latin typeface="Times New Roman" panose="02020603050405020304" pitchFamily="18" charset="0"/>
                <a:cs typeface="Times New Roman" panose="02020603050405020304" pitchFamily="18" charset="0"/>
              </a:rPr>
              <a:t>}</a:t>
            </a:r>
          </a:p>
          <a:p>
            <a:endParaRPr lang="en-US" dirty="0">
              <a:latin typeface="+mj-lt"/>
            </a:endParaRPr>
          </a:p>
        </p:txBody>
      </p:sp>
    </p:spTree>
    <p:extLst>
      <p:ext uri="{BB962C8B-B14F-4D97-AF65-F5344CB8AC3E}">
        <p14:creationId xmlns:p14="http://schemas.microsoft.com/office/powerpoint/2010/main" val="31632065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634A4-F3E4-5DE2-479A-1CBED954EF5F}"/>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Ngắt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Phổ</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Biến</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2DF1083B-D6F0-5E3F-C619-3B3F6F1E23D6}"/>
              </a:ext>
            </a:extLst>
          </p:cNvPr>
          <p:cNvSpPr>
            <a:spLocks noGrp="1"/>
          </p:cNvSpPr>
          <p:nvPr>
            <p:ph idx="1"/>
          </p:nvPr>
        </p:nvSpPr>
        <p:spPr/>
        <p:txBody>
          <a:bodyPr/>
          <a:lstStyle/>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&lt;= 480px</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thoại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nhỏ</a:t>
            </a:r>
            <a:r>
              <a:rPr lang="en-US" dirty="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481px - 768px</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Điện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thoại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lớn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máy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bảng</a:t>
            </a:r>
            <a:r>
              <a:rPr lang="en-US" dirty="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769px - 1024px</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Máy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bảng</a:t>
            </a:r>
            <a:r>
              <a:rPr lang="en-US" dirty="0">
                <a:latin typeface="Times New Roman" panose="02020603050405020304" pitchFamily="18" charset="0"/>
                <a:cs typeface="Times New Roman" panose="02020603050405020304" pitchFamily="18" charset="0"/>
              </a:rPr>
              <a:t>.</a:t>
            </a:r>
          </a:p>
          <a:p>
            <a:pPr>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&gt;= 1025px</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Máy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tính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bàn</a:t>
            </a:r>
            <a:r>
              <a:rPr lang="en-US"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8352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239E5-CFEF-C5FC-EEDD-9A3FCA4DAA6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GRID-VIEW LÀ GÌ?</a:t>
            </a:r>
          </a:p>
        </p:txBody>
      </p:sp>
      <p:sp>
        <p:nvSpPr>
          <p:cNvPr id="3" name="Content Placeholder 2">
            <a:extLst>
              <a:ext uri="{FF2B5EF4-FFF2-40B4-BE49-F238E27FC236}">
                <a16:creationId xmlns:a16="http://schemas.microsoft.com/office/drawing/2014/main" id="{262C7CA5-3E73-C031-E92F-F0B4AEB4550A}"/>
              </a:ext>
            </a:extLst>
          </p:cNvPr>
          <p:cNvSpPr>
            <a:spLocks noGrp="1"/>
          </p:cNvSpPr>
          <p:nvPr>
            <p:ph idx="1"/>
          </p:nvPr>
        </p:nvSpPr>
        <p:spPr/>
        <p:txBody>
          <a:bodyPr/>
          <a:lstStyle/>
          <a:p>
            <a:r>
              <a:rPr lang="vi-VN" b="1" dirty="0">
                <a:latin typeface="+mj-lt"/>
              </a:rPr>
              <a:t>Grid View</a:t>
            </a:r>
            <a:r>
              <a:rPr lang="vi-VN" dirty="0">
                <a:latin typeface="+mj-lt"/>
              </a:rPr>
              <a:t> là một thành phần giao diện người dùng hiển thị dữ liệu dưới dạng lưới, với các hàng và cột sắp xếp có trật tự. Mỗi ô trong lưới có thể chứa văn bản, hình ảnh hoặc các loại dữ liệu khác, giúp người dùng dễ dàng quan sát và tương tác với thông tin.</a:t>
            </a:r>
            <a:endParaRPr lang="en-US" dirty="0">
              <a:latin typeface="+mj-lt"/>
            </a:endParaRPr>
          </a:p>
        </p:txBody>
      </p:sp>
    </p:spTree>
    <p:extLst>
      <p:ext uri="{BB962C8B-B14F-4D97-AF65-F5344CB8AC3E}">
        <p14:creationId xmlns:p14="http://schemas.microsoft.com/office/powerpoint/2010/main" val="12829588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D3E90-9B51-33D4-7784-2E9C8687F845}"/>
              </a:ext>
            </a:extLst>
          </p:cNvPr>
          <p:cNvSpPr>
            <a:spLocks noGrp="1"/>
          </p:cNvSpPr>
          <p:nvPr>
            <p:ph type="title"/>
          </p:nvPr>
        </p:nvSpPr>
        <p:spPr/>
        <p:txBody>
          <a:bodyPr/>
          <a:lstStyle/>
          <a:p>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đặc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chính</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7EA3538A-73A1-9759-F731-4D69AA5731E1}"/>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Cấu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trúc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lưới</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Tùy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chỉnh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giao</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diện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Tương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tác</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Ứng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rộng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rãi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86928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8B672-37E5-8519-E9B4-ED5CD5F54C22}"/>
              </a:ext>
            </a:extLst>
          </p:cNvPr>
          <p:cNvSpPr>
            <a:spLocks noGrp="1"/>
          </p:cNvSpPr>
          <p:nvPr>
            <p:ph type="title"/>
          </p:nvPr>
        </p:nvSpPr>
        <p:spPr/>
        <p:txBody>
          <a:bodyPr>
            <a:normAutofit/>
          </a:bodyPr>
          <a:lstStyle/>
          <a:p>
            <a:r>
              <a:rPr lang="vi-VN" sz="2400" b="1" dirty="0"/>
              <a:t>Cấu trúc dạng lưới</a:t>
            </a:r>
            <a:r>
              <a:rPr lang="vi-VN" sz="2400" dirty="0"/>
              <a:t>: Dữ liệu được sắp xếp trong các hàng và cột, tạo nên một bố cục rõ ràng và trực quan.</a:t>
            </a:r>
            <a:endParaRPr lang="en-US" sz="2400" dirty="0"/>
          </a:p>
        </p:txBody>
      </p:sp>
      <p:sp>
        <p:nvSpPr>
          <p:cNvPr id="7" name="Content Placeholder 6">
            <a:extLst>
              <a:ext uri="{FF2B5EF4-FFF2-40B4-BE49-F238E27FC236}">
                <a16:creationId xmlns:a16="http://schemas.microsoft.com/office/drawing/2014/main" id="{FC6F95C7-2A97-3CF3-82C5-7CF22F5FA111}"/>
              </a:ext>
            </a:extLst>
          </p:cNvPr>
          <p:cNvSpPr>
            <a:spLocks noGrp="1"/>
          </p:cNvSpPr>
          <p:nvPr>
            <p:ph idx="1"/>
          </p:nvPr>
        </p:nvSpPr>
        <p:spPr/>
        <p:txBody>
          <a:bodyPr/>
          <a:lstStyle/>
          <a:p>
            <a:pPr marL="0" indent="0">
              <a:buNone/>
            </a:pPr>
            <a:endParaRPr lang="en-US" dirty="0"/>
          </a:p>
        </p:txBody>
      </p:sp>
      <p:pic>
        <p:nvPicPr>
          <p:cNvPr id="9" name="Picture 8">
            <a:extLst>
              <a:ext uri="{FF2B5EF4-FFF2-40B4-BE49-F238E27FC236}">
                <a16:creationId xmlns:a16="http://schemas.microsoft.com/office/drawing/2014/main" id="{1FD599B0-CE5E-9D6E-859A-388A6A0FCE03}"/>
              </a:ext>
            </a:extLst>
          </p:cNvPr>
          <p:cNvPicPr>
            <a:picLocks noChangeAspect="1"/>
          </p:cNvPicPr>
          <p:nvPr/>
        </p:nvPicPr>
        <p:blipFill>
          <a:blip r:embed="rId2"/>
          <a:stretch>
            <a:fillRect/>
          </a:stretch>
        </p:blipFill>
        <p:spPr>
          <a:xfrm>
            <a:off x="838200" y="2470798"/>
            <a:ext cx="5147876" cy="2809656"/>
          </a:xfrm>
          <a:prstGeom prst="rect">
            <a:avLst/>
          </a:prstGeom>
        </p:spPr>
      </p:pic>
      <p:pic>
        <p:nvPicPr>
          <p:cNvPr id="11" name="Picture 10">
            <a:extLst>
              <a:ext uri="{FF2B5EF4-FFF2-40B4-BE49-F238E27FC236}">
                <a16:creationId xmlns:a16="http://schemas.microsoft.com/office/drawing/2014/main" id="{B8AAC705-022B-0ED6-E1D9-42666E6CB05B}"/>
              </a:ext>
            </a:extLst>
          </p:cNvPr>
          <p:cNvPicPr>
            <a:picLocks noChangeAspect="1"/>
          </p:cNvPicPr>
          <p:nvPr/>
        </p:nvPicPr>
        <p:blipFill>
          <a:blip r:embed="rId3"/>
          <a:stretch>
            <a:fillRect/>
          </a:stretch>
        </p:blipFill>
        <p:spPr>
          <a:xfrm>
            <a:off x="6430672" y="2470797"/>
            <a:ext cx="5136017" cy="2809655"/>
          </a:xfrm>
          <a:prstGeom prst="rect">
            <a:avLst/>
          </a:prstGeom>
        </p:spPr>
      </p:pic>
    </p:spTree>
    <p:extLst>
      <p:ext uri="{BB962C8B-B14F-4D97-AF65-F5344CB8AC3E}">
        <p14:creationId xmlns:p14="http://schemas.microsoft.com/office/powerpoint/2010/main" val="3439762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B1A8A-42F8-3F9A-3F4D-0374DE0076D1}"/>
              </a:ext>
            </a:extLst>
          </p:cNvPr>
          <p:cNvSpPr>
            <a:spLocks noGrp="1"/>
          </p:cNvSpPr>
          <p:nvPr>
            <p:ph type="title"/>
          </p:nvPr>
        </p:nvSpPr>
        <p:spPr/>
        <p:txBody>
          <a:bodyPr>
            <a:normAutofit fontScale="90000"/>
          </a:bodyPr>
          <a:lstStyle/>
          <a:p>
            <a:r>
              <a:rPr lang="vi-VN" sz="2700" b="1" dirty="0"/>
              <a:t>Tùy chỉnh giao diện</a:t>
            </a:r>
            <a:r>
              <a:rPr lang="vi-VN" sz="2700" dirty="0"/>
              <a:t>:</a:t>
            </a:r>
            <a:br>
              <a:rPr lang="vi-VN" sz="2700" dirty="0"/>
            </a:br>
            <a:r>
              <a:rPr lang="vi-VN" sz="2700" dirty="0"/>
              <a:t>Grid view thường hỗ trợ tùy chỉnh về số lượng cột, kích thước ô, và cách hiển thị nội dung trong mỗi ô.</a:t>
            </a:r>
            <a:br>
              <a:rPr lang="vi-VN" dirty="0"/>
            </a:br>
            <a:endParaRPr lang="en-US" dirty="0"/>
          </a:p>
        </p:txBody>
      </p:sp>
      <p:pic>
        <p:nvPicPr>
          <p:cNvPr id="5" name="Content Placeholder 4">
            <a:extLst>
              <a:ext uri="{FF2B5EF4-FFF2-40B4-BE49-F238E27FC236}">
                <a16:creationId xmlns:a16="http://schemas.microsoft.com/office/drawing/2014/main" id="{946EC523-03B8-F8A4-02E9-5D499C65945D}"/>
              </a:ext>
            </a:extLst>
          </p:cNvPr>
          <p:cNvPicPr>
            <a:picLocks noGrp="1" noChangeAspect="1"/>
          </p:cNvPicPr>
          <p:nvPr>
            <p:ph idx="1"/>
          </p:nvPr>
        </p:nvPicPr>
        <p:blipFill>
          <a:blip r:embed="rId2"/>
          <a:stretch>
            <a:fillRect/>
          </a:stretch>
        </p:blipFill>
        <p:spPr>
          <a:xfrm>
            <a:off x="2088967" y="1825625"/>
            <a:ext cx="8014066" cy="4351338"/>
          </a:xfrm>
        </p:spPr>
      </p:pic>
    </p:spTree>
    <p:extLst>
      <p:ext uri="{BB962C8B-B14F-4D97-AF65-F5344CB8AC3E}">
        <p14:creationId xmlns:p14="http://schemas.microsoft.com/office/powerpoint/2010/main" val="39981368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2F73-F056-B912-F032-84C38593EE1A}"/>
              </a:ext>
            </a:extLst>
          </p:cNvPr>
          <p:cNvSpPr>
            <a:spLocks noGrp="1"/>
          </p:cNvSpPr>
          <p:nvPr>
            <p:ph type="title"/>
          </p:nvPr>
        </p:nvSpPr>
        <p:spPr/>
        <p:txBody>
          <a:bodyPr>
            <a:normAutofit/>
          </a:bodyPr>
          <a:lstStyle/>
          <a:p>
            <a:r>
              <a:rPr lang="vi-VN" sz="2400" b="1" dirty="0"/>
              <a:t>Tương tác</a:t>
            </a:r>
            <a:r>
              <a:rPr lang="vi-VN" sz="2400" dirty="0"/>
              <a:t>:</a:t>
            </a:r>
            <a:br>
              <a:rPr lang="vi-VN" sz="2400" dirty="0"/>
            </a:br>
            <a:r>
              <a:rPr lang="vi-VN" sz="2400" dirty="0"/>
              <a:t>Người dùng có thể chọn, chỉnh sửa, hoặc thực hiện các hành động khác (như kéo thả, cuộn) trên các mục trong lưới.</a:t>
            </a:r>
            <a:endParaRPr lang="en-US" sz="2400" dirty="0"/>
          </a:p>
        </p:txBody>
      </p:sp>
      <p:pic>
        <p:nvPicPr>
          <p:cNvPr id="5" name="Content Placeholder 4">
            <a:extLst>
              <a:ext uri="{FF2B5EF4-FFF2-40B4-BE49-F238E27FC236}">
                <a16:creationId xmlns:a16="http://schemas.microsoft.com/office/drawing/2014/main" id="{A5B73C43-CA9B-5CFB-9DA8-AD9F7B1329AA}"/>
              </a:ext>
            </a:extLst>
          </p:cNvPr>
          <p:cNvPicPr>
            <a:picLocks noGrp="1" noChangeAspect="1"/>
          </p:cNvPicPr>
          <p:nvPr>
            <p:ph idx="1"/>
          </p:nvPr>
        </p:nvPicPr>
        <p:blipFill>
          <a:blip r:embed="rId2"/>
          <a:stretch>
            <a:fillRect/>
          </a:stretch>
        </p:blipFill>
        <p:spPr>
          <a:xfrm>
            <a:off x="2122763" y="1825625"/>
            <a:ext cx="7946473" cy="4351338"/>
          </a:xfrm>
        </p:spPr>
      </p:pic>
    </p:spTree>
    <p:extLst>
      <p:ext uri="{BB962C8B-B14F-4D97-AF65-F5344CB8AC3E}">
        <p14:creationId xmlns:p14="http://schemas.microsoft.com/office/powerpoint/2010/main" val="3880673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A6F0FA-5EF8-0D10-F6C9-39DE2A0DB5AE}"/>
              </a:ext>
            </a:extLst>
          </p:cNvPr>
          <p:cNvSpPr>
            <a:spLocks noGrp="1"/>
          </p:cNvSpPr>
          <p:nvPr>
            <p:ph type="title"/>
          </p:nvPr>
        </p:nvSpPr>
        <p:spPr/>
        <p:txBody>
          <a:bodyPr/>
          <a:lstStyle/>
          <a:p>
            <a:r>
              <a:rPr lang="en-US" b="0" i="0" dirty="0">
                <a:effectLst/>
                <a:latin typeface="Times New Roman" panose="02020603050405020304" pitchFamily="18" charset="0"/>
                <a:cs typeface="Times New Roman" panose="02020603050405020304" pitchFamily="18" charset="0"/>
              </a:rPr>
              <a:t>Responsive web </a:t>
            </a:r>
            <a:r>
              <a:rPr lang="en-US" b="0" i="0" dirty="0" err="1">
                <a:effectLst/>
                <a:latin typeface="Times New Roman" panose="02020603050405020304" pitchFamily="18" charset="0"/>
                <a:cs typeface="Times New Roman" panose="02020603050405020304" pitchFamily="18" charset="0"/>
              </a:rPr>
              <a:t>là</a:t>
            </a:r>
            <a:r>
              <a:rPr lang="en-US" b="0" i="0" dirty="0">
                <a:effectLst/>
                <a:latin typeface="Times New Roman" panose="02020603050405020304" pitchFamily="18" charset="0"/>
                <a:cs typeface="Times New Roman" panose="02020603050405020304" pitchFamily="18" charset="0"/>
              </a:rPr>
              <a:t> </a:t>
            </a:r>
            <a:r>
              <a:rPr lang="en-US" b="0" i="0" dirty="0" err="1">
                <a:effectLst/>
                <a:latin typeface="Times New Roman" panose="02020603050405020304" pitchFamily="18" charset="0"/>
                <a:cs typeface="Times New Roman" panose="02020603050405020304" pitchFamily="18" charset="0"/>
              </a:rPr>
              <a:t>gì</a:t>
            </a:r>
            <a:r>
              <a:rPr lang="en-US" b="0" i="0" dirty="0">
                <a:effectLst/>
                <a:latin typeface="Times New Roman" panose="02020603050405020304" pitchFamily="18" charset="0"/>
                <a:cs typeface="Times New Roman" panose="02020603050405020304" pitchFamily="18" charset="0"/>
              </a:rPr>
              <a:t>?</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DD0F7EA-1FC2-2C66-3E87-C93D2434666B}"/>
              </a:ext>
            </a:extLst>
          </p:cNvPr>
          <p:cNvSpPr>
            <a:spLocks noGrp="1"/>
          </p:cNvSpPr>
          <p:nvPr>
            <p:ph idx="1"/>
          </p:nvPr>
        </p:nvSpPr>
        <p:spPr/>
        <p:txBody>
          <a:bodyPr/>
          <a:lstStyle/>
          <a:p>
            <a:r>
              <a:rPr lang="vi-VN" b="1" dirty="0">
                <a:latin typeface="+mj-lt"/>
              </a:rPr>
              <a:t>Responsive Web</a:t>
            </a:r>
            <a:r>
              <a:rPr lang="vi-VN" dirty="0">
                <a:latin typeface="+mj-lt"/>
              </a:rPr>
              <a:t> </a:t>
            </a:r>
            <a:endParaRPr lang="en-US" dirty="0">
              <a:latin typeface="+mj-lt"/>
            </a:endParaRPr>
          </a:p>
          <a:p>
            <a:r>
              <a:rPr lang="en-US" dirty="0">
                <a:latin typeface="+mj-lt"/>
              </a:rPr>
              <a:t>L</a:t>
            </a:r>
            <a:r>
              <a:rPr lang="vi-VN" dirty="0">
                <a:latin typeface="+mj-lt"/>
              </a:rPr>
              <a:t>à phương pháp thiết kế và phát triển website đảm bảo giao diện và nội dung trang web có thể tự động điều chỉnh để hiển thị tốt trên mọi thiết bị, bất kể kích thước màn hình hay độ phân giải. </a:t>
            </a:r>
            <a:endParaRPr lang="en-US" dirty="0">
              <a:latin typeface="+mj-lt"/>
            </a:endParaRPr>
          </a:p>
          <a:p>
            <a:r>
              <a:rPr lang="vi-VN" dirty="0">
                <a:latin typeface="+mj-lt"/>
              </a:rPr>
              <a:t>Điều này giúp cải thiện trải nghiệm người dùng và tối ưu hóa hiệu quả sử dụng trang web trên nhiều nền tảng như máy tính để bàn, máy tính bảng, và điện thoại di động.</a:t>
            </a:r>
            <a:endParaRPr lang="en-US" dirty="0">
              <a:latin typeface="+mj-lt"/>
            </a:endParaRPr>
          </a:p>
        </p:txBody>
      </p:sp>
    </p:spTree>
    <p:extLst>
      <p:ext uri="{BB962C8B-B14F-4D97-AF65-F5344CB8AC3E}">
        <p14:creationId xmlns:p14="http://schemas.microsoft.com/office/powerpoint/2010/main" val="33547984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A6CD7-700A-601B-6F46-5C036F6515A9}"/>
              </a:ext>
            </a:extLst>
          </p:cNvPr>
          <p:cNvSpPr>
            <a:spLocks noGrp="1"/>
          </p:cNvSpPr>
          <p:nvPr>
            <p:ph type="title"/>
          </p:nvPr>
        </p:nvSpPr>
        <p:spPr/>
        <p:txBody>
          <a:bodyPr/>
          <a:lstStyle/>
          <a:p>
            <a:r>
              <a:rPr lang="en-US" b="1" dirty="0" err="1">
                <a:latin typeface="Times New Roman" panose="02020603050405020304" pitchFamily="18" charset="0"/>
                <a:cs typeface="Times New Roman" panose="02020603050405020304" pitchFamily="18" charset="0"/>
              </a:rPr>
              <a:t>Đặc</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điểm</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của</a:t>
            </a:r>
            <a:r>
              <a:rPr lang="en-US" b="1" dirty="0">
                <a:latin typeface="Times New Roman" panose="02020603050405020304" pitchFamily="18" charset="0"/>
                <a:cs typeface="Times New Roman" panose="02020603050405020304" pitchFamily="18" charset="0"/>
              </a:rPr>
              <a:t> Responsive Web</a:t>
            </a:r>
          </a:p>
        </p:txBody>
      </p:sp>
      <p:sp>
        <p:nvSpPr>
          <p:cNvPr id="4" name="Rectangle 1">
            <a:extLst>
              <a:ext uri="{FF2B5EF4-FFF2-40B4-BE49-F238E27FC236}">
                <a16:creationId xmlns:a16="http://schemas.microsoft.com/office/drawing/2014/main" id="{3F5C6E9B-9351-DC4B-868B-B9A91174D7C2}"/>
              </a:ext>
            </a:extLst>
          </p:cNvPr>
          <p:cNvSpPr>
            <a:spLocks noGrp="1" noChangeArrowheads="1"/>
          </p:cNvSpPr>
          <p:nvPr>
            <p:ph idx="1"/>
          </p:nvPr>
        </p:nvSpPr>
        <p:spPr bwMode="auto">
          <a:xfrm>
            <a:off x="838201" y="1739137"/>
            <a:ext cx="800862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Tự</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động</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thay</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đổi</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kích</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thước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Giao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diện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và</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nội</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dung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tự</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động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điều</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chỉnh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để</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phù</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hợp</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với</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kích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thước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màn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hình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của</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thiết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bị</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đảm</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bảo</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không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bị</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mất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thông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tin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hoặc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hiển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thị</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sai</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lệch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Sử</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dụng</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CSS Media Queries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Áp</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dụng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các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quy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tắc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CSS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khác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nhau</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dựa</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trên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đặc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điểm</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của</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thiết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bị</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như</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chiều</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rộng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chiều</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cao</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hoặc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độ</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phân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giải</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màn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hình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Bố</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cục</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lưới</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linh</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hoạt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Bố</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cục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được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xây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dựng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bằng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cách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sử</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dụng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các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đơn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vị</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linh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hoạt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phần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trăm</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em</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rem)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thay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vì</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đơn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vị</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cố</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định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px</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giúp</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các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phần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tử</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giao</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diện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tự</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động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giãn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Hình</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ảnh</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và</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video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đáp</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ứng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Nội</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dung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đa</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phương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tiện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được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tối</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ưu</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hóa</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để</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không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vượt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quá</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kích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thước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vùng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chứa</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và</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giữ</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nguyên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tỷ</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lệ</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khi</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hiển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thị</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trên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các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màn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hình</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khác</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nhau</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961013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426A17B-C0C7-4C24-6CBB-D8DD8AD82B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72640" y="1962944"/>
            <a:ext cx="7696200" cy="4076700"/>
          </a:xfrm>
        </p:spPr>
      </p:pic>
    </p:spTree>
    <p:extLst>
      <p:ext uri="{BB962C8B-B14F-4D97-AF65-F5344CB8AC3E}">
        <p14:creationId xmlns:p14="http://schemas.microsoft.com/office/powerpoint/2010/main" val="29569640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844</Words>
  <Application>Microsoft Office PowerPoint</Application>
  <PresentationFormat>Widescreen</PresentationFormat>
  <Paragraphs>76</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Times New Roman</vt:lpstr>
      <vt:lpstr>Office Theme</vt:lpstr>
      <vt:lpstr>THIẾT KẾ BỐ CỤC TRANG WEB</vt:lpstr>
      <vt:lpstr>GRID-VIEW LÀ GÌ?</vt:lpstr>
      <vt:lpstr>Các đặc điểm chính</vt:lpstr>
      <vt:lpstr>Cấu trúc dạng lưới: Dữ liệu được sắp xếp trong các hàng và cột, tạo nên một bố cục rõ ràng và trực quan.</vt:lpstr>
      <vt:lpstr>Tùy chỉnh giao diện: Grid view thường hỗ trợ tùy chỉnh về số lượng cột, kích thước ô, và cách hiển thị nội dung trong mỗi ô. </vt:lpstr>
      <vt:lpstr>Tương tác: Người dùng có thể chọn, chỉnh sửa, hoặc thực hiện các hành động khác (như kéo thả, cuộn) trên các mục trong lưới.</vt:lpstr>
      <vt:lpstr>Responsive web là gì?</vt:lpstr>
      <vt:lpstr>Đặc điểm của Responsive Web</vt:lpstr>
      <vt:lpstr>PowerPoint Presentation</vt:lpstr>
      <vt:lpstr>Các Nguyên Tắc Cơ Bản Của Responsive Web Design</vt:lpstr>
      <vt:lpstr>Bước 1: Xây Dựng Bố Cục Lưới Linh Hoạt</vt:lpstr>
      <vt:lpstr>Bước 2: Tối Ưu Hình Ảnh và Nội Dung</vt:lpstr>
      <vt:lpstr>Bước 3: Sử Dụng Media Queries</vt:lpstr>
      <vt:lpstr>Các Điểm Ngắt Phổ Biến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PC</dc:creator>
  <cp:lastModifiedBy>PC</cp:lastModifiedBy>
  <cp:revision>3</cp:revision>
  <dcterms:created xsi:type="dcterms:W3CDTF">2024-12-19T15:11:28Z</dcterms:created>
  <dcterms:modified xsi:type="dcterms:W3CDTF">2024-12-19T15:19:10Z</dcterms:modified>
</cp:coreProperties>
</file>

<file path=docProps/thumbnail.jpeg>
</file>